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67" r:id="rId5"/>
    <p:sldId id="260" r:id="rId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Рисунок 8" descr="b5b43fe5490c.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9388" y="188913"/>
            <a:ext cx="1616075"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Tree>
    <p:extLst>
      <p:ext uri="{BB962C8B-B14F-4D97-AF65-F5344CB8AC3E}">
        <p14:creationId xmlns:p14="http://schemas.microsoft.com/office/powerpoint/2010/main" val="3392189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1143000"/>
          </a:xfrm>
        </p:spPr>
        <p:txBody>
          <a:bodyPr/>
          <a:lstStyle/>
          <a:p>
            <a:r>
              <a:rPr lang="ru-RU" smtClean="0"/>
              <a:t>Образец заголовка</a:t>
            </a:r>
            <a:endParaRPr lang="ru-RU"/>
          </a:p>
        </p:txBody>
      </p:sp>
    </p:spTree>
    <p:extLst>
      <p:ext uri="{BB962C8B-B14F-4D97-AF65-F5344CB8AC3E}">
        <p14:creationId xmlns:p14="http://schemas.microsoft.com/office/powerpoint/2010/main" val="19843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7384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8" name="Скругленный прямоугольник 7"/>
          <p:cNvSpPr/>
          <p:nvPr/>
        </p:nvSpPr>
        <p:spPr>
          <a:xfrm>
            <a:off x="323850" y="333375"/>
            <a:ext cx="8496300" cy="6191250"/>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ru-RU"/>
          </a:p>
        </p:txBody>
      </p:sp>
      <p:sp>
        <p:nvSpPr>
          <p:cNvPr id="1027"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8"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3DD0FAB-E33B-49B2-9198-F09CF53EBC19}" type="datetimeFigureOut">
              <a:rPr lang="ru-RU"/>
              <a:pPr>
                <a:defRPr/>
              </a:pPr>
              <a:t>29.10.2018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ED6FA01D-F55D-4F04-BC36-1175C404F20A}" type="slidenum">
              <a:rPr lang="ru-RU" altLang="ru-RU"/>
              <a:pPr/>
              <a:t>‹#›</a:t>
            </a:fld>
            <a:endParaRPr lang="ru-RU" altLang="ru-RU"/>
          </a:p>
        </p:txBody>
      </p:sp>
      <p:pic>
        <p:nvPicPr>
          <p:cNvPr id="1032" name="Рисунок 9" descr="b5b43fe5490c.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732588" y="5005388"/>
            <a:ext cx="2189162" cy="185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3"/>
          <p:cNvSpPr>
            <a:spLocks noGrp="1"/>
          </p:cNvSpPr>
          <p:nvPr>
            <p:ph type="ctrTitle"/>
          </p:nvPr>
        </p:nvSpPr>
        <p:spPr>
          <a:xfrm>
            <a:off x="685800" y="1268413"/>
            <a:ext cx="7772400" cy="1439862"/>
          </a:xfrm>
        </p:spPr>
        <p:txBody>
          <a:bodyPr/>
          <a:lstStyle/>
          <a:p>
            <a:pPr eaLnBrk="1" hangingPunct="1"/>
            <a:r>
              <a:rPr lang="ru-RU" altLang="ru-RU" b="1" dirty="0" smtClean="0">
                <a:latin typeface="Times New Roman" panose="02020603050405020304" pitchFamily="18" charset="0"/>
                <a:cs typeface="Times New Roman" panose="02020603050405020304" pitchFamily="18" charset="0"/>
              </a:rPr>
              <a:t>     Наставничество молодых специалистов</a:t>
            </a:r>
          </a:p>
        </p:txBody>
      </p:sp>
      <p:sp>
        <p:nvSpPr>
          <p:cNvPr id="5123" name="Подзаголовок 6"/>
          <p:cNvSpPr>
            <a:spLocks noGrp="1"/>
          </p:cNvSpPr>
          <p:nvPr>
            <p:ph type="subTitle" idx="1"/>
          </p:nvPr>
        </p:nvSpPr>
        <p:spPr>
          <a:xfrm>
            <a:off x="5292725" y="260350"/>
            <a:ext cx="3527425" cy="1008063"/>
          </a:xfrm>
        </p:spPr>
        <p:txBody>
          <a:bodyPr/>
          <a:lstStyle/>
          <a:p>
            <a:pPr algn="l" eaLnBrk="1" hangingPunct="1"/>
            <a:r>
              <a:rPr lang="ru-RU" altLang="ru-RU" sz="2000" b="1" dirty="0" smtClean="0">
                <a:solidFill>
                  <a:schemeClr val="tx1"/>
                </a:solidFill>
                <a:latin typeface="Times New Roman" panose="02020603050405020304" pitchFamily="18" charset="0"/>
                <a:cs typeface="Times New Roman" panose="02020603050405020304" pitchFamily="18" charset="0"/>
              </a:rPr>
              <a:t>Люди учатся, </a:t>
            </a:r>
          </a:p>
          <a:p>
            <a:pPr algn="l" eaLnBrk="1" hangingPunct="1"/>
            <a:r>
              <a:rPr lang="ru-RU" altLang="ru-RU" sz="2000" b="1" dirty="0" smtClean="0">
                <a:solidFill>
                  <a:schemeClr val="tx1"/>
                </a:solidFill>
                <a:latin typeface="Times New Roman" panose="02020603050405020304" pitchFamily="18" charset="0"/>
                <a:cs typeface="Times New Roman" panose="02020603050405020304" pitchFamily="18" charset="0"/>
              </a:rPr>
              <a:t>когда они учат…</a:t>
            </a:r>
          </a:p>
          <a:p>
            <a:pPr eaLnBrk="1" hangingPunct="1"/>
            <a:r>
              <a:rPr lang="ru-RU" altLang="ru-RU" sz="2000" b="1" dirty="0" smtClean="0">
                <a:solidFill>
                  <a:schemeClr val="tx1"/>
                </a:solidFill>
                <a:latin typeface="Times New Roman" panose="02020603050405020304" pitchFamily="18" charset="0"/>
                <a:cs typeface="Times New Roman" panose="02020603050405020304" pitchFamily="18" charset="0"/>
              </a:rPr>
              <a:t>                        Сенека</a:t>
            </a:r>
          </a:p>
        </p:txBody>
      </p:sp>
      <p:pic>
        <p:nvPicPr>
          <p:cNvPr id="5124" name="Picture 2" descr="C:\Users\Admin-PC\Desktop\наставник\Копия трьор.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2852738"/>
            <a:ext cx="5472113" cy="374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Подзаголовок 6"/>
          <p:cNvSpPr txBox="1">
            <a:spLocks/>
          </p:cNvSpPr>
          <p:nvPr/>
        </p:nvSpPr>
        <p:spPr bwMode="auto">
          <a:xfrm>
            <a:off x="900906" y="2420888"/>
            <a:ext cx="3527425"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eaLnBrk="1" hangingPunct="1"/>
            <a:r>
              <a:rPr lang="ru-RU" altLang="ru-RU" sz="2000" b="1" dirty="0" smtClean="0">
                <a:solidFill>
                  <a:schemeClr val="tx1"/>
                </a:solidFill>
                <a:latin typeface="Times New Roman" panose="02020603050405020304" pitchFamily="18" charset="0"/>
                <a:cs typeface="Times New Roman" panose="02020603050405020304" pitchFamily="18" charset="0"/>
              </a:rPr>
              <a:t>Заседание ШМО учителей русского языка, литературы, истории и географии</a:t>
            </a:r>
          </a:p>
          <a:p>
            <a:pPr algn="l" eaLnBrk="1" hangingPunct="1"/>
            <a:r>
              <a:rPr lang="ru-RU" altLang="ru-RU" sz="2000" b="1" dirty="0" smtClean="0">
                <a:solidFill>
                  <a:schemeClr val="tx1"/>
                </a:solidFill>
                <a:latin typeface="Times New Roman" panose="02020603050405020304" pitchFamily="18" charset="0"/>
                <a:cs typeface="Times New Roman" panose="02020603050405020304" pitchFamily="18" charset="0"/>
              </a:rPr>
              <a:t>29 октября.</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476250"/>
            <a:ext cx="8229600" cy="6192838"/>
          </a:xfrm>
        </p:spPr>
        <p:txBody>
          <a:bodyPr rtlCol="0">
            <a:normAutofit fontScale="90000"/>
          </a:bodyPr>
          <a:lstStyle/>
          <a:p>
            <a:pPr algn="l" eaLnBrk="1" fontAlgn="auto" hangingPunct="1">
              <a:spcAft>
                <a:spcPts val="0"/>
              </a:spcAft>
              <a:defRPr/>
            </a:pPr>
            <a:r>
              <a:rPr lang="ru-RU" sz="1800" b="1" dirty="0" smtClean="0">
                <a:latin typeface="Times New Roman" pitchFamily="18" charset="0"/>
                <a:cs typeface="Times New Roman" pitchFamily="18" charset="0"/>
              </a:rPr>
              <a:t>                        </a:t>
            </a:r>
            <a:r>
              <a:rPr lang="ru-RU" sz="3100" b="1" dirty="0" smtClean="0">
                <a:latin typeface="Times New Roman" pitchFamily="18" charset="0"/>
                <a:cs typeface="Times New Roman" pitchFamily="18" charset="0"/>
              </a:rPr>
              <a:t>Притча о наставнике</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t>
            </a:r>
            <a:r>
              <a:rPr lang="ru-RU" sz="1800" b="1" dirty="0" smtClean="0">
                <a:latin typeface="Times New Roman" pitchFamily="18" charset="0"/>
                <a:cs typeface="Times New Roman" pitchFamily="18" charset="0"/>
              </a:rPr>
              <a:t>Наставник часто говорил своему ученику,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что для достижения цели нужно научиться отбрасывать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все, что не является необходимым. Ученик хорошо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запомнил слова Учителя, но никак не мог понять, как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отличить, что является и что не является необходимым,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а наставник никогда  не объяснял ему этого, ссылаясь на</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то, что жизнь сама этому научит. Однажды, когда Учитель и ученик гуляли в горах, на них неожиданно напал разъяренный тигр. Учитель спокойно сошел с тропы, а тигр погнался за учеником. Ученик бросил свой меч и священные амулеты, разорвал в клочья одежду, продираясь через кусты, но все-таки сумел спастись, взобравшись на высокое дерево. Через некоторое время тигр ушел, но ученик боялся спуститься вниз, пока не заметил, что к дереву приближается наставник. Учитель, посмотрев на испуганного ученика, рассмеялся и сказал:</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Вот ты и научился отбрасывать все, что не является необходимым для достижения цели и это спасло тебя.</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Учитель, - возразил ученик, - но ты не потерял ни меча, ни одежды и даже не попытался убежать, а тигр тебя не тронул. Почему так случилось?</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Я отбросил свой страх, и тигр просто не заметил меня, так как это и было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моей целью, - ответил наставник. - Вот и тебе следует научиться прежде всего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правильно выбирать цель, а потом уже что-то отбрасывать для ее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достижения, если это вообще окажется нужным.</a:t>
            </a:r>
            <a:br>
              <a:rPr lang="ru-RU" sz="1800" b="1" dirty="0" smtClean="0">
                <a:latin typeface="Times New Roman" pitchFamily="18" charset="0"/>
                <a:cs typeface="Times New Roman" pitchFamily="18" charset="0"/>
              </a:rPr>
            </a:br>
            <a:endParaRPr lang="ru-RU" sz="1800" b="1" dirty="0">
              <a:latin typeface="Times New Roman" pitchFamily="18" charset="0"/>
              <a:cs typeface="Times New Roman" pitchFamily="18" charset="0"/>
            </a:endParaRPr>
          </a:p>
        </p:txBody>
      </p:sp>
      <p:pic>
        <p:nvPicPr>
          <p:cNvPr id="7171" name="Picture 2" descr="C:\Users\Admin-PC\Desktop\наставник\Копия мип.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1863" y="620713"/>
            <a:ext cx="2409825" cy="189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476250"/>
            <a:ext cx="8229600" cy="5905500"/>
          </a:xfrm>
        </p:spPr>
        <p:txBody>
          <a:bodyPr rtlCol="0">
            <a:normAutofit fontScale="90000"/>
          </a:bodyPr>
          <a:lstStyle/>
          <a:p>
            <a:pPr algn="l" eaLnBrk="1" fontAlgn="auto" hangingPunct="1">
              <a:lnSpc>
                <a:spcPct val="150000"/>
              </a:lnSpc>
              <a:spcAft>
                <a:spcPts val="0"/>
              </a:spcAft>
              <a:defRPr/>
            </a:pPr>
            <a:r>
              <a:rPr lang="ru-RU" sz="2800" b="1" dirty="0" smtClean="0">
                <a:latin typeface="Times New Roman" pitchFamily="18" charset="0"/>
                <a:cs typeface="Times New Roman" pitchFamily="18" charset="0"/>
              </a:rPr>
              <a:t>                             </a:t>
            </a:r>
            <a:r>
              <a:rPr lang="ru-RU" sz="4000" b="1" u="sng" dirty="0" smtClean="0">
                <a:latin typeface="Times New Roman" pitchFamily="18" charset="0"/>
                <a:cs typeface="Times New Roman" pitchFamily="18" charset="0"/>
              </a:rPr>
              <a:t>Цели наставничества</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формировать у молодых учителей потребность в непрерывном самообразовании;</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помогать  учителю, опираясь в своей деятельности на достижения педагогического  педагогической науки  и передового педагогического опыта, творчески внедрять идеи в учебно-воспитательный процесс;</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способствовать формированию у педагога индивидуального стиля творческой деятельности. </a:t>
            </a:r>
            <a:r>
              <a:rPr lang="ru-RU" sz="2800" i="1" dirty="0" smtClean="0"/>
              <a:t/>
            </a:r>
            <a:br>
              <a:rPr lang="ru-RU" sz="2800" i="1" dirty="0" smtClean="0"/>
            </a:br>
            <a:endParaRPr lang="ru-RU"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ctrTitle"/>
          </p:nvPr>
        </p:nvSpPr>
        <p:spPr>
          <a:xfrm>
            <a:off x="685800" y="1412875"/>
            <a:ext cx="7772400" cy="4968875"/>
          </a:xfrm>
        </p:spPr>
        <p:txBody>
          <a:bodyPr/>
          <a:lstStyle/>
          <a:p>
            <a:pPr algn="l" eaLnBrk="1" hangingPunct="1"/>
            <a:r>
              <a:rPr lang="ru-RU" altLang="ru-RU" sz="2800" b="1" i="1" smtClean="0"/>
              <a:t> -  Добровольность</a:t>
            </a:r>
            <a:br>
              <a:rPr lang="ru-RU" altLang="ru-RU" sz="2800" b="1" i="1" smtClean="0"/>
            </a:br>
            <a:r>
              <a:rPr lang="ru-RU" altLang="ru-RU" sz="2800" b="1" i="1" smtClean="0"/>
              <a:t>-  Гуманность</a:t>
            </a:r>
            <a:br>
              <a:rPr lang="ru-RU" altLang="ru-RU" sz="2800" b="1" i="1" smtClean="0"/>
            </a:br>
            <a:r>
              <a:rPr lang="ru-RU" altLang="ru-RU" sz="2800" b="1" i="1" smtClean="0"/>
              <a:t>-  Соблюдение прав молодого специалиста</a:t>
            </a:r>
            <a:br>
              <a:rPr lang="ru-RU" altLang="ru-RU" sz="2800" b="1" i="1" smtClean="0"/>
            </a:br>
            <a:r>
              <a:rPr lang="ru-RU" altLang="ru-RU" sz="2800" b="1" i="1" smtClean="0"/>
              <a:t>-  Конфиденциальность</a:t>
            </a:r>
            <a:br>
              <a:rPr lang="ru-RU" altLang="ru-RU" sz="2800" b="1" i="1" smtClean="0"/>
            </a:br>
            <a:r>
              <a:rPr lang="ru-RU" altLang="ru-RU" sz="2800" b="1" i="1" smtClean="0"/>
              <a:t>-  Ответственность</a:t>
            </a:r>
            <a:br>
              <a:rPr lang="ru-RU" altLang="ru-RU" sz="2800" b="1" i="1" smtClean="0"/>
            </a:br>
            <a:r>
              <a:rPr lang="ru-RU" altLang="ru-RU" sz="2800" b="1" i="1" smtClean="0"/>
              <a:t>-  Искреннее желание  помочь  в преодолении </a:t>
            </a:r>
            <a:br>
              <a:rPr lang="ru-RU" altLang="ru-RU" sz="2800" b="1" i="1" smtClean="0"/>
            </a:br>
            <a:r>
              <a:rPr lang="ru-RU" altLang="ru-RU" sz="2800" b="1" i="1" smtClean="0"/>
              <a:t>    трудностей</a:t>
            </a:r>
            <a:br>
              <a:rPr lang="ru-RU" altLang="ru-RU" sz="2800" b="1" i="1" smtClean="0"/>
            </a:br>
            <a:r>
              <a:rPr lang="ru-RU" altLang="ru-RU" sz="2800" b="1" i="1" smtClean="0"/>
              <a:t>-  Взаимопонимание</a:t>
            </a:r>
            <a:br>
              <a:rPr lang="ru-RU" altLang="ru-RU" sz="2800" b="1" i="1" smtClean="0"/>
            </a:br>
            <a:r>
              <a:rPr lang="ru-RU" altLang="ru-RU" sz="2800" b="1" i="1" smtClean="0"/>
              <a:t>-  Способность видеть личность </a:t>
            </a:r>
            <a:endParaRPr lang="ru-RU" altLang="ru-RU" sz="2800" smtClean="0"/>
          </a:p>
        </p:txBody>
      </p:sp>
      <p:sp>
        <p:nvSpPr>
          <p:cNvPr id="10243" name="Подзаголовок 2"/>
          <p:cNvSpPr>
            <a:spLocks noGrp="1"/>
          </p:cNvSpPr>
          <p:nvPr>
            <p:ph type="subTitle" idx="1"/>
          </p:nvPr>
        </p:nvSpPr>
        <p:spPr>
          <a:xfrm>
            <a:off x="1371600" y="620713"/>
            <a:ext cx="6400800" cy="1008062"/>
          </a:xfrm>
        </p:spPr>
        <p:txBody>
          <a:bodyPr/>
          <a:lstStyle/>
          <a:p>
            <a:pPr eaLnBrk="1" hangingPunct="1"/>
            <a:r>
              <a:rPr lang="ru-RU" altLang="ru-RU" b="1" i="1" u="sng" smtClean="0">
                <a:solidFill>
                  <a:schemeClr val="tx1"/>
                </a:solidFill>
              </a:rPr>
              <a:t>Принципы наставничества</a:t>
            </a:r>
            <a:endParaRPr lang="ru-RU" altLang="ru-RU" smtClean="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3" y="260350"/>
            <a:ext cx="8229600" cy="5032375"/>
          </a:xfrm>
        </p:spPr>
        <p:txBody>
          <a:bodyPr rtlCol="0">
            <a:normAutofit fontScale="90000"/>
          </a:bodyPr>
          <a:lstStyle/>
          <a:p>
            <a:pPr algn="l" eaLnBrk="1" fontAlgn="auto" hangingPunct="1">
              <a:lnSpc>
                <a:spcPct val="90000"/>
              </a:lnSpc>
              <a:spcAft>
                <a:spcPts val="0"/>
              </a:spcAft>
              <a:defRPr/>
            </a:pPr>
            <a:r>
              <a:rPr lang="ru-RU" b="1" dirty="0" smtClean="0"/>
              <a:t/>
            </a:r>
            <a:br>
              <a:rPr lang="ru-RU" b="1" dirty="0" smtClean="0"/>
            </a:br>
            <a:r>
              <a:rPr lang="ru-RU" b="1" dirty="0" smtClean="0"/>
              <a:t/>
            </a:r>
            <a:br>
              <a:rPr lang="ru-RU" b="1" dirty="0" smtClean="0"/>
            </a:br>
            <a:r>
              <a:rPr lang="ru-RU" b="1" dirty="0" smtClean="0"/>
              <a:t>                     </a:t>
            </a:r>
            <a:r>
              <a:rPr lang="ru-RU" sz="3600" b="1" u="sng" dirty="0" smtClean="0">
                <a:latin typeface="Times New Roman" pitchFamily="18" charset="0"/>
                <a:cs typeface="Times New Roman" pitchFamily="18" charset="0"/>
              </a:rPr>
              <a:t>Формы работы</a:t>
            </a: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 </a:t>
            </a:r>
            <a:r>
              <a:rPr lang="ru-RU" sz="2700" b="1" dirty="0" smtClean="0">
                <a:latin typeface="Times New Roman" pitchFamily="18" charset="0"/>
                <a:cs typeface="Times New Roman" pitchFamily="18" charset="0"/>
              </a:rPr>
              <a:t>наставничество;</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консультации;</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взаимопосещение уроков;</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проведение мастер-классов;</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анкетирование;</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самообразование;</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беседы; </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психологические тренинги;</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творческие лаборатории; </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психолого­педагогические деловые игры;</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  диспуты;</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  конкурсы; </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круглые столы совместно с родителями и учениками;</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«мозговые штурмы»;</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   разработка и презентация моделей уроков</a:t>
            </a:r>
            <a:br>
              <a:rPr lang="ru-RU" sz="2700" b="1" dirty="0" smtClean="0">
                <a:latin typeface="Times New Roman" pitchFamily="18" charset="0"/>
                <a:cs typeface="Times New Roman" pitchFamily="18" charset="0"/>
              </a:rPr>
            </a:br>
            <a:endParaRPr lang="ru-RU" sz="2700" b="1" dirty="0">
              <a:latin typeface="Times New Roman" pitchFamily="18" charset="0"/>
              <a:cs typeface="Times New Roman" pitchFamily="18" charset="0"/>
            </a:endParaRPr>
          </a:p>
        </p:txBody>
      </p:sp>
      <p:sp>
        <p:nvSpPr>
          <p:cNvPr id="14339" name="Прямоугольник 2"/>
          <p:cNvSpPr>
            <a:spLocks noChangeArrowheads="1"/>
          </p:cNvSpPr>
          <p:nvPr/>
        </p:nvSpPr>
        <p:spPr bwMode="auto">
          <a:xfrm>
            <a:off x="3621088" y="32448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ru-RU">
              <a:latin typeface="Calibri" panose="020F050202020403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Презентация2">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Презентация2</Template>
  <TotalTime>106</TotalTime>
  <Words>39</Words>
  <Application>Microsoft Office PowerPoint</Application>
  <PresentationFormat>Экран (4:3)</PresentationFormat>
  <Paragraphs>11</Paragraphs>
  <Slides>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5</vt:i4>
      </vt:variant>
    </vt:vector>
  </HeadingPairs>
  <TitlesOfParts>
    <vt:vector size="9" baseType="lpstr">
      <vt:lpstr>Arial</vt:lpstr>
      <vt:lpstr>Calibri</vt:lpstr>
      <vt:lpstr>Times New Roman</vt:lpstr>
      <vt:lpstr>Презентация2</vt:lpstr>
      <vt:lpstr>     Наставничество молодых специалистов</vt:lpstr>
      <vt:lpstr>                        Притча о наставнике    Наставник часто говорил своему ученику,  что для достижения цели нужно научиться отбрасывать  все, что не является необходимым. Ученик хорошо  запомнил слова Учителя, но никак не мог понять, как  отличить, что является и что не является необходимым,  а наставник никогда  не объяснял ему этого, ссылаясь на  то, что жизнь сама этому научит. Однажды, когда Учитель и ученик гуляли в горах, на них неожиданно напал разъяренный тигр. Учитель спокойно сошел с тропы, а тигр погнался за учеником. Ученик бросил свой меч и священные амулеты, разорвал в клочья одежду, продираясь через кусты, но все-таки сумел спастись, взобравшись на высокое дерево. Через некоторое время тигр ушел, но ученик боялся спуститься вниз, пока не заметил, что к дереву приближается наставник. Учитель, посмотрев на испуганного ученика, рассмеялся и сказал: - Вот ты и научился отбрасывать все, что не является необходимым для достижения цели и это спасло тебя. - Учитель, - возразил ученик, - но ты не потерял ни меча, ни одежды и даже не попытался убежать, а тигр тебя не тронул. Почему так случилось? - Я отбросил свой страх, и тигр просто не заметил меня, так как это и было  моей целью, - ответил наставник. - Вот и тебе следует научиться прежде всего  правильно выбирать цель, а потом уже что-то отбрасывать для ее  достижения, если это вообще окажется нужным. </vt:lpstr>
      <vt:lpstr>                             Цели наставничества - формировать у молодых учителей потребность в непрерывном самообразовании; - помогать  учителю, опираясь в своей деятельности на достижения педагогического  педагогической науки  и передового педагогического опыта, творчески внедрять идеи в учебно-воспитательный процесс; - способствовать формированию у педагога индивидуального стиля творческой деятельности.  </vt:lpstr>
      <vt:lpstr> -  Добровольность -  Гуманность -  Соблюдение прав молодого специалиста -  Конфиденциальность -  Ответственность -  Искреннее желание  помочь  в преодолении      трудностей -  Взаимопонимание -  Способность видеть личность </vt:lpstr>
      <vt:lpstr>                       Формы работы - наставничество; -   консультации; -   взаимопосещение уроков; -   проведение мастер-классов; -   анкетирование; -   самообразование; -   беседы;  -   психологические тренинги; -   творческие лаборатории;  -   психолого­педагогические деловые игры;  -  диспуты;  -  конкурсы;  -   круглые столы совместно с родителями и учениками; -  «мозговые штурмы»; -   разработка и презентация моделей уроков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Наставничество молодых специалистов</dc:title>
  <cp:lastModifiedBy>Кирилл Максимов</cp:lastModifiedBy>
  <cp:revision>3</cp:revision>
  <dcterms:created xsi:type="dcterms:W3CDTF">2013-12-14T17:57:26Z</dcterms:created>
  <dcterms:modified xsi:type="dcterms:W3CDTF">2018-10-29T11:52:41Z</dcterms:modified>
</cp:coreProperties>
</file>